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21"/>
  </p:notesMasterIdLst>
  <p:sldIdLst>
    <p:sldId id="3825" r:id="rId5"/>
    <p:sldId id="3826" r:id="rId6"/>
    <p:sldId id="3827" r:id="rId7"/>
    <p:sldId id="3828" r:id="rId8"/>
    <p:sldId id="3794" r:id="rId9"/>
    <p:sldId id="3836" r:id="rId10"/>
    <p:sldId id="3792" r:id="rId11"/>
    <p:sldId id="3837" r:id="rId12"/>
    <p:sldId id="3838" r:id="rId13"/>
    <p:sldId id="3833" r:id="rId14"/>
    <p:sldId id="3839" r:id="rId15"/>
    <p:sldId id="3840" r:id="rId16"/>
    <p:sldId id="3831" r:id="rId17"/>
    <p:sldId id="3841" r:id="rId18"/>
    <p:sldId id="3835" r:id="rId19"/>
    <p:sldId id="383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60" d="100"/>
          <a:sy n="60" d="100"/>
        </p:scale>
        <p:origin x="1140" y="324"/>
      </p:cViewPr>
      <p:guideLst>
        <p:guide orient="horz" pos="1200"/>
        <p:guide orient="horz" pos="3408"/>
        <p:guide pos="6936"/>
        <p:guide pos="7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jpeg>
</file>

<file path=ppt/media/image11.jpeg>
</file>

<file path=ppt/media/image12.jpeg>
</file>

<file path=ppt/media/image13.jpg>
</file>

<file path=ppt/media/image14.jpg>
</file>

<file path=ppt/media/image15.png>
</file>

<file path=ppt/media/image2.png>
</file>

<file path=ppt/media/image3.png>
</file>

<file path=ppt/media/image4.png>
</file>

<file path=ppt/media/image5.jpe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11.xml"/><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a:xfrm>
            <a:off x="4959812" y="3321424"/>
            <a:ext cx="7089559" cy="1848702"/>
          </a:xfrm>
        </p:spPr>
        <p:txBody>
          <a:bodyPr>
            <a:noAutofit/>
          </a:bodyPr>
          <a:lstStyle/>
          <a:p>
            <a:pPr algn="l"/>
            <a:r>
              <a:rPr lang="en-GB" sz="4800" b="1" dirty="0"/>
              <a:t>Central E-Birth Registration and Certificate Issuing System</a:t>
            </a:r>
            <a:endParaRPr lang="en-US" sz="4800" b="1"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a:xfrm>
            <a:off x="4959812" y="5355695"/>
            <a:ext cx="6592824" cy="996696"/>
          </a:xfrm>
        </p:spPr>
        <p:txBody>
          <a:bodyPr>
            <a:normAutofit fontScale="77500" lnSpcReduction="20000"/>
          </a:bodyPr>
          <a:lstStyle/>
          <a:p>
            <a:pPr algn="l">
              <a:lnSpc>
                <a:spcPct val="100000"/>
              </a:lnSpc>
              <a:spcAft>
                <a:spcPts val="1460"/>
              </a:spcAft>
            </a:pPr>
            <a:r>
              <a:rPr lang="en-GB" b="1" dirty="0">
                <a:latin typeface="Calibri" panose="020F0502020204030204" pitchFamily="34" charset="0"/>
                <a:ea typeface="Calibri" panose="020F0502020204030204" pitchFamily="34" charset="0"/>
                <a:cs typeface="Arial" panose="020B0604020202020204" pitchFamily="34" charset="0"/>
              </a:rPr>
              <a:t>PREPARED BY: ZAINAB OLUWATOSIN OYELEKE</a:t>
            </a:r>
            <a:r>
              <a:rPr lang="en-US" dirty="0"/>
              <a:t> </a:t>
            </a:r>
            <a:r>
              <a:rPr lang="en-US" dirty="0">
                <a:latin typeface="Calibri" panose="020F0502020204030204" pitchFamily="34" charset="0"/>
                <a:ea typeface="Calibri" panose="020F0502020204030204" pitchFamily="34" charset="0"/>
                <a:cs typeface="Arial" panose="020B0604020202020204" pitchFamily="34" charset="0"/>
              </a:rPr>
              <a:t>(</a:t>
            </a:r>
            <a:r>
              <a:rPr lang="en-GB" b="1" dirty="0">
                <a:latin typeface="Calibri" panose="020F0502020204030204" pitchFamily="34" charset="0"/>
                <a:ea typeface="Calibri" panose="020F0502020204030204" pitchFamily="34" charset="0"/>
                <a:cs typeface="Arial" panose="020B0604020202020204" pitchFamily="34" charset="0"/>
              </a:rPr>
              <a:t>CST20HND0630)</a:t>
            </a:r>
            <a:endParaRPr lang="en-NG" dirty="0">
              <a:latin typeface="Calibri" panose="020F0502020204030204" pitchFamily="34" charset="0"/>
              <a:ea typeface="Calibri" panose="020F0502020204030204" pitchFamily="34" charset="0"/>
              <a:cs typeface="Arial" panose="020B0604020202020204" pitchFamily="34" charset="0"/>
            </a:endParaRPr>
          </a:p>
          <a:p>
            <a:pPr algn="l">
              <a:lnSpc>
                <a:spcPct val="100000"/>
              </a:lnSpc>
              <a:spcAft>
                <a:spcPts val="1460"/>
              </a:spcAft>
            </a:pPr>
            <a:r>
              <a:rPr lang="en-GB" b="1" dirty="0">
                <a:latin typeface="Calibri" panose="020F0502020204030204" pitchFamily="34" charset="0"/>
                <a:ea typeface="Calibri" panose="020F0502020204030204" pitchFamily="34" charset="0"/>
                <a:cs typeface="Arial" panose="020B0604020202020204" pitchFamily="34" charset="0"/>
              </a:rPr>
              <a:t>SUPERVISED BY: MR. SHAMSUDDEEN MUSA AHMAD</a:t>
            </a:r>
            <a:endParaRPr lang="en-NG" dirty="0">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a:xfrm>
            <a:off x="857352" y="243071"/>
            <a:ext cx="10090610" cy="365125"/>
          </a:xfrm>
        </p:spPr>
        <p:txBody>
          <a:bodyPr>
            <a:normAutofit fontScale="90000"/>
          </a:bodyPr>
          <a:lstStyle/>
          <a:p>
            <a:r>
              <a:rPr lang="en-US" dirty="0"/>
              <a:t>SYSTEM MODELING (USE CASE DIAGRAM)</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a:xfrm>
            <a:off x="4038600" y="6356350"/>
            <a:ext cx="6238164" cy="365125"/>
          </a:xfrm>
        </p:spPr>
        <p:txBody>
          <a:bodyPr/>
          <a:lstStyle/>
          <a:p>
            <a:pPr lvl="0">
              <a:defRPr/>
            </a:pPr>
            <a:r>
              <a:rPr lang="en-GB" dirty="0"/>
              <a:t>Central E-Birth Registration and Certificate Issuing System</a:t>
            </a:r>
            <a:endParaRPr lang="en-US" dirty="0">
              <a:solidFill>
                <a:prstClr val="black">
                  <a:tint val="75000"/>
                </a:prstClr>
              </a:solidFill>
              <a:latin typeface="Calibri" panose="020F0502020204030204"/>
            </a:endParaRP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18" name="Content Placeholder 17">
            <a:extLst>
              <a:ext uri="{FF2B5EF4-FFF2-40B4-BE49-F238E27FC236}">
                <a16:creationId xmlns:a16="http://schemas.microsoft.com/office/drawing/2014/main" id="{3396C1ED-2919-4538-A28A-2AB17DB9A5CD}"/>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32162" y="846160"/>
            <a:ext cx="5540990" cy="5510190"/>
          </a:xfrm>
          <a:prstGeom prst="rect">
            <a:avLst/>
          </a:prstGeom>
          <a:noFill/>
          <a:ln>
            <a:noFill/>
          </a:ln>
        </p:spPr>
      </p:pic>
    </p:spTree>
    <p:extLst>
      <p:ext uri="{BB962C8B-B14F-4D97-AF65-F5344CB8AC3E}">
        <p14:creationId xmlns:p14="http://schemas.microsoft.com/office/powerpoint/2010/main" val="17839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a:xfrm>
            <a:off x="1703513" y="174879"/>
            <a:ext cx="10090610" cy="365125"/>
          </a:xfrm>
        </p:spPr>
        <p:txBody>
          <a:bodyPr>
            <a:normAutofit fontScale="90000"/>
          </a:bodyPr>
          <a:lstStyle/>
          <a:p>
            <a:r>
              <a:rPr lang="en-US" dirty="0"/>
              <a:t>SYSTEM MODELING (CLASS DIAGRAM)</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a:xfrm>
            <a:off x="3357349" y="6356350"/>
            <a:ext cx="4796051" cy="365125"/>
          </a:xfrm>
        </p:spPr>
        <p:txBody>
          <a:bodyPr/>
          <a:lstStyle/>
          <a:p>
            <a:pPr lvl="0">
              <a:defRPr/>
            </a:pPr>
            <a:r>
              <a:rPr lang="en-GB" dirty="0"/>
              <a:t>Central E-Birth Registration and Certificate Issuing System</a:t>
            </a:r>
            <a:endParaRPr lang="en-US" dirty="0">
              <a:solidFill>
                <a:prstClr val="black">
                  <a:tint val="75000"/>
                </a:prstClr>
              </a:solidFill>
              <a:latin typeface="Calibri" panose="020F0502020204030204"/>
            </a:endParaRP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9" name="Content Placeholder 8">
            <a:extLst>
              <a:ext uri="{FF2B5EF4-FFF2-40B4-BE49-F238E27FC236}">
                <a16:creationId xmlns:a16="http://schemas.microsoft.com/office/drawing/2014/main" id="{A61A5CED-0A9B-44F3-995E-EBE7027745B3}"/>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21424" y="754497"/>
            <a:ext cx="6940219" cy="5387359"/>
          </a:xfrm>
          <a:prstGeom prst="rect">
            <a:avLst/>
          </a:prstGeom>
          <a:noFill/>
          <a:ln>
            <a:noFill/>
          </a:ln>
        </p:spPr>
      </p:pic>
    </p:spTree>
    <p:extLst>
      <p:ext uri="{BB962C8B-B14F-4D97-AF65-F5344CB8AC3E}">
        <p14:creationId xmlns:p14="http://schemas.microsoft.com/office/powerpoint/2010/main" val="2856260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a:xfrm>
            <a:off x="1703513" y="174879"/>
            <a:ext cx="10090610" cy="365125"/>
          </a:xfrm>
        </p:spPr>
        <p:txBody>
          <a:bodyPr>
            <a:normAutofit fontScale="90000"/>
          </a:bodyPr>
          <a:lstStyle/>
          <a:p>
            <a:r>
              <a:rPr lang="en-US" dirty="0"/>
              <a:t>SYSTEM MODELING (ACTIVITY DIAGRAM)</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10" name="Picture 9">
            <a:extLst>
              <a:ext uri="{FF2B5EF4-FFF2-40B4-BE49-F238E27FC236}">
                <a16:creationId xmlns:a16="http://schemas.microsoft.com/office/drawing/2014/main" id="{4C78237A-DFAE-4728-9264-D9D7CFFBF02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882935" y="640449"/>
            <a:ext cx="2532797" cy="4873247"/>
          </a:xfrm>
          <a:prstGeom prst="rect">
            <a:avLst/>
          </a:prstGeom>
          <a:noFill/>
          <a:ln>
            <a:noFill/>
          </a:ln>
        </p:spPr>
      </p:pic>
      <p:sp>
        <p:nvSpPr>
          <p:cNvPr id="16" name="Content Placeholder 8">
            <a:extLst>
              <a:ext uri="{FF2B5EF4-FFF2-40B4-BE49-F238E27FC236}">
                <a16:creationId xmlns:a16="http://schemas.microsoft.com/office/drawing/2014/main" id="{033C8C9E-FC2B-4DA3-90EE-21588D16941D}"/>
              </a:ext>
            </a:extLst>
          </p:cNvPr>
          <p:cNvSpPr txBox="1">
            <a:spLocks/>
          </p:cNvSpPr>
          <p:nvPr/>
        </p:nvSpPr>
        <p:spPr>
          <a:xfrm>
            <a:off x="1703513" y="5752460"/>
            <a:ext cx="2340348" cy="3651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1600" b="1" dirty="0">
                <a:solidFill>
                  <a:srgbClr val="000000"/>
                </a:solidFill>
                <a:effectLst/>
                <a:latin typeface="Times New Roman" panose="02020603050405020304" pitchFamily="18" charset="0"/>
                <a:ea typeface="Calibri" panose="020F0502020204030204" pitchFamily="34" charset="0"/>
              </a:rPr>
              <a:t>User Login </a:t>
            </a:r>
            <a:r>
              <a:rPr lang="en-GB" sz="1600" b="1" dirty="0">
                <a:solidFill>
                  <a:srgbClr val="000000"/>
                </a:solidFill>
                <a:latin typeface="Times New Roman" panose="02020603050405020304" pitchFamily="18" charset="0"/>
                <a:ea typeface="Calibri" panose="020F0502020204030204" pitchFamily="34" charset="0"/>
              </a:rPr>
              <a:t>Activity</a:t>
            </a:r>
            <a:endParaRPr lang="en-US" sz="2400" b="1" dirty="0"/>
          </a:p>
        </p:txBody>
      </p:sp>
      <p:sp>
        <p:nvSpPr>
          <p:cNvPr id="17" name="Content Placeholder 8">
            <a:extLst>
              <a:ext uri="{FF2B5EF4-FFF2-40B4-BE49-F238E27FC236}">
                <a16:creationId xmlns:a16="http://schemas.microsoft.com/office/drawing/2014/main" id="{D9B11B8D-10DE-42F5-B8BF-A4DF4569CA2E}"/>
              </a:ext>
            </a:extLst>
          </p:cNvPr>
          <p:cNvSpPr txBox="1">
            <a:spLocks/>
          </p:cNvSpPr>
          <p:nvPr/>
        </p:nvSpPr>
        <p:spPr>
          <a:xfrm>
            <a:off x="4575535" y="6538911"/>
            <a:ext cx="2723285" cy="3651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1600" b="1" dirty="0">
                <a:solidFill>
                  <a:srgbClr val="000000"/>
                </a:solidFill>
                <a:latin typeface="Times New Roman" panose="02020603050405020304" pitchFamily="18" charset="0"/>
                <a:ea typeface="Calibri" panose="020F0502020204030204" pitchFamily="34" charset="0"/>
              </a:rPr>
              <a:t>Register Hospital Activity</a:t>
            </a:r>
            <a:endParaRPr lang="en-US" sz="2400" b="1" dirty="0"/>
          </a:p>
        </p:txBody>
      </p:sp>
      <p:sp>
        <p:nvSpPr>
          <p:cNvPr id="18" name="Content Placeholder 8">
            <a:extLst>
              <a:ext uri="{FF2B5EF4-FFF2-40B4-BE49-F238E27FC236}">
                <a16:creationId xmlns:a16="http://schemas.microsoft.com/office/drawing/2014/main" id="{05346A4D-720A-4714-BF7D-190C2F49B79B}"/>
              </a:ext>
            </a:extLst>
          </p:cNvPr>
          <p:cNvSpPr txBox="1">
            <a:spLocks/>
          </p:cNvSpPr>
          <p:nvPr/>
        </p:nvSpPr>
        <p:spPr>
          <a:xfrm>
            <a:off x="7916961" y="6538911"/>
            <a:ext cx="2340348" cy="3651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1600" b="1" dirty="0">
                <a:solidFill>
                  <a:srgbClr val="000000"/>
                </a:solidFill>
                <a:effectLst/>
                <a:latin typeface="Times New Roman" panose="02020603050405020304" pitchFamily="18" charset="0"/>
                <a:ea typeface="Calibri" panose="020F0502020204030204" pitchFamily="34" charset="0"/>
              </a:rPr>
              <a:t>Register Citizen </a:t>
            </a:r>
            <a:r>
              <a:rPr lang="en-GB" sz="1600" b="1" dirty="0">
                <a:solidFill>
                  <a:srgbClr val="000000"/>
                </a:solidFill>
                <a:latin typeface="Times New Roman" panose="02020603050405020304" pitchFamily="18" charset="0"/>
                <a:ea typeface="Calibri" panose="020F0502020204030204" pitchFamily="34" charset="0"/>
              </a:rPr>
              <a:t>Activity</a:t>
            </a:r>
            <a:endParaRPr lang="en-US" sz="2400" b="1" dirty="0"/>
          </a:p>
        </p:txBody>
      </p:sp>
      <p:pic>
        <p:nvPicPr>
          <p:cNvPr id="6" name="Content Placeholder 5">
            <a:extLst>
              <a:ext uri="{FF2B5EF4-FFF2-40B4-BE49-F238E27FC236}">
                <a16:creationId xmlns:a16="http://schemas.microsoft.com/office/drawing/2014/main" id="{712C5E62-2A8F-BC62-34BB-6EF26BD5EA12}"/>
              </a:ext>
            </a:extLst>
          </p:cNvPr>
          <p:cNvPicPr>
            <a:picLocks noGrp="1" noChangeAspect="1"/>
          </p:cNvPicPr>
          <p:nvPr>
            <p:ph idx="1"/>
          </p:nvPr>
        </p:nvPicPr>
        <p:blipFill>
          <a:blip r:embed="rId3"/>
          <a:stretch>
            <a:fillRect/>
          </a:stretch>
        </p:blipFill>
        <p:spPr>
          <a:xfrm>
            <a:off x="7715535" y="722565"/>
            <a:ext cx="2743200" cy="5822488"/>
          </a:xfrm>
        </p:spPr>
      </p:pic>
      <p:pic>
        <p:nvPicPr>
          <p:cNvPr id="8" name="Picture 7">
            <a:extLst>
              <a:ext uri="{FF2B5EF4-FFF2-40B4-BE49-F238E27FC236}">
                <a16:creationId xmlns:a16="http://schemas.microsoft.com/office/drawing/2014/main" id="{79D97D39-51C7-3680-FB79-A942A6926EA8}"/>
              </a:ext>
            </a:extLst>
          </p:cNvPr>
          <p:cNvPicPr>
            <a:picLocks noChangeAspect="1"/>
          </p:cNvPicPr>
          <p:nvPr/>
        </p:nvPicPr>
        <p:blipFill>
          <a:blip r:embed="rId4"/>
          <a:stretch>
            <a:fillRect/>
          </a:stretch>
        </p:blipFill>
        <p:spPr>
          <a:xfrm>
            <a:off x="4766023" y="659274"/>
            <a:ext cx="2713381" cy="5759197"/>
          </a:xfrm>
          <a:prstGeom prst="rect">
            <a:avLst/>
          </a:prstGeom>
        </p:spPr>
      </p:pic>
    </p:spTree>
    <p:extLst>
      <p:ext uri="{BB962C8B-B14F-4D97-AF65-F5344CB8AC3E}">
        <p14:creationId xmlns:p14="http://schemas.microsoft.com/office/powerpoint/2010/main" val="3001135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a:xfrm>
            <a:off x="539496" y="365125"/>
            <a:ext cx="10515600" cy="587375"/>
          </a:xfrm>
        </p:spPr>
        <p:txBody>
          <a:bodyPr>
            <a:normAutofit fontScale="90000"/>
          </a:bodyPr>
          <a:lstStyle/>
          <a:p>
            <a:r>
              <a:rPr lang="en-US" sz="4000" b="1" dirty="0"/>
              <a:t>PROPOSED INTERFACE DESIGN</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a:xfrm>
            <a:off x="3029803" y="6356350"/>
            <a:ext cx="5123597" cy="365125"/>
          </a:xfrm>
        </p:spPr>
        <p:txBody>
          <a:bodyPr/>
          <a:lstStyle/>
          <a:p>
            <a:pPr lvl="0">
              <a:defRPr/>
            </a:pPr>
            <a:r>
              <a:rPr lang="en-GB" dirty="0"/>
              <a:t>Central E-Birth Registration and Certificate Issuing System</a:t>
            </a:r>
            <a:endParaRPr lang="en-US" dirty="0">
              <a:solidFill>
                <a:prstClr val="black">
                  <a:tint val="75000"/>
                </a:prstClr>
              </a:solidFill>
              <a:latin typeface="Calibri" panose="020F0502020204030204"/>
            </a:endParaRP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9" name="Content Placeholder 8">
            <a:extLst>
              <a:ext uri="{FF2B5EF4-FFF2-40B4-BE49-F238E27FC236}">
                <a16:creationId xmlns:a16="http://schemas.microsoft.com/office/drawing/2014/main" id="{91ACE514-14D5-446B-B8BB-87AB951C8A73}"/>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40482" y="1098321"/>
            <a:ext cx="8041718" cy="4472223"/>
          </a:xfrm>
          <a:prstGeom prst="rect">
            <a:avLst/>
          </a:prstGeom>
          <a:noFill/>
          <a:ln>
            <a:noFill/>
          </a:ln>
        </p:spPr>
      </p:pic>
      <p:sp>
        <p:nvSpPr>
          <p:cNvPr id="12" name="Content Placeholder 8">
            <a:extLst>
              <a:ext uri="{FF2B5EF4-FFF2-40B4-BE49-F238E27FC236}">
                <a16:creationId xmlns:a16="http://schemas.microsoft.com/office/drawing/2014/main" id="{C63AC318-FFF1-4467-8770-146D4D50BA19}"/>
              </a:ext>
            </a:extLst>
          </p:cNvPr>
          <p:cNvSpPr txBox="1">
            <a:spLocks/>
          </p:cNvSpPr>
          <p:nvPr/>
        </p:nvSpPr>
        <p:spPr>
          <a:xfrm>
            <a:off x="4506871" y="5716365"/>
            <a:ext cx="2340348" cy="3651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1600" b="1" dirty="0">
                <a:solidFill>
                  <a:srgbClr val="000000"/>
                </a:solidFill>
                <a:latin typeface="Times New Roman" panose="02020603050405020304" pitchFamily="18" charset="0"/>
              </a:rPr>
              <a:t>Homepage</a:t>
            </a:r>
            <a:endParaRPr lang="en-US" sz="2400" b="1" dirty="0"/>
          </a:p>
        </p:txBody>
      </p:sp>
    </p:spTree>
    <p:extLst>
      <p:ext uri="{BB962C8B-B14F-4D97-AF65-F5344CB8AC3E}">
        <p14:creationId xmlns:p14="http://schemas.microsoft.com/office/powerpoint/2010/main" val="3942647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a:xfrm>
            <a:off x="479338" y="144660"/>
            <a:ext cx="10515600" cy="587375"/>
          </a:xfrm>
        </p:spPr>
        <p:txBody>
          <a:bodyPr>
            <a:normAutofit fontScale="90000"/>
          </a:bodyPr>
          <a:lstStyle/>
          <a:p>
            <a:r>
              <a:rPr lang="en-US" sz="4000" b="1" dirty="0"/>
              <a:t>PROPOSED INTERFACE DESIGN</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a:xfrm>
            <a:off x="3002507" y="6356350"/>
            <a:ext cx="5150893" cy="365125"/>
          </a:xfrm>
        </p:spPr>
        <p:txBody>
          <a:bodyPr/>
          <a:lstStyle/>
          <a:p>
            <a:pPr lvl="0">
              <a:defRPr/>
            </a:pPr>
            <a:r>
              <a:rPr lang="en-GB" dirty="0"/>
              <a:t>Central E-Birth Registration and Certificate Issuing System</a:t>
            </a:r>
            <a:endParaRPr lang="en-US" dirty="0">
              <a:solidFill>
                <a:prstClr val="black">
                  <a:tint val="75000"/>
                </a:prstClr>
              </a:solidFill>
              <a:latin typeface="Calibri" panose="020F0502020204030204"/>
            </a:endParaRP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10" name="Content Placeholder 9">
            <a:extLst>
              <a:ext uri="{FF2B5EF4-FFF2-40B4-BE49-F238E27FC236}">
                <a16:creationId xmlns:a16="http://schemas.microsoft.com/office/drawing/2014/main" id="{B95E2D1C-6F0C-4A2A-BC38-17D4C981C3C0}"/>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09800" y="1448990"/>
            <a:ext cx="3309019" cy="3859213"/>
          </a:xfrm>
          <a:prstGeom prst="rect">
            <a:avLst/>
          </a:prstGeom>
          <a:noFill/>
          <a:ln>
            <a:noFill/>
          </a:ln>
        </p:spPr>
      </p:pic>
      <p:pic>
        <p:nvPicPr>
          <p:cNvPr id="12" name="Picture 11">
            <a:extLst>
              <a:ext uri="{FF2B5EF4-FFF2-40B4-BE49-F238E27FC236}">
                <a16:creationId xmlns:a16="http://schemas.microsoft.com/office/drawing/2014/main" id="{A307527E-62D3-4365-B093-BC9BA80DB709}"/>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737138" y="1446707"/>
            <a:ext cx="4114799" cy="3758407"/>
          </a:xfrm>
          <a:prstGeom prst="rect">
            <a:avLst/>
          </a:prstGeom>
          <a:noFill/>
          <a:ln>
            <a:noFill/>
          </a:ln>
        </p:spPr>
      </p:pic>
      <p:sp>
        <p:nvSpPr>
          <p:cNvPr id="13" name="Content Placeholder 8">
            <a:extLst>
              <a:ext uri="{FF2B5EF4-FFF2-40B4-BE49-F238E27FC236}">
                <a16:creationId xmlns:a16="http://schemas.microsoft.com/office/drawing/2014/main" id="{BB3841B5-78B0-42F6-8022-3FA226B9E790}"/>
              </a:ext>
            </a:extLst>
          </p:cNvPr>
          <p:cNvSpPr txBox="1">
            <a:spLocks/>
          </p:cNvSpPr>
          <p:nvPr/>
        </p:nvSpPr>
        <p:spPr>
          <a:xfrm>
            <a:off x="2694135" y="5467151"/>
            <a:ext cx="2340348" cy="3651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1600" b="1" dirty="0">
                <a:solidFill>
                  <a:srgbClr val="000000"/>
                </a:solidFill>
                <a:latin typeface="Times New Roman" panose="02020603050405020304" pitchFamily="18" charset="0"/>
              </a:rPr>
              <a:t>Login Form</a:t>
            </a:r>
            <a:endParaRPr lang="en-US" sz="2400" b="1" dirty="0"/>
          </a:p>
        </p:txBody>
      </p:sp>
      <p:sp>
        <p:nvSpPr>
          <p:cNvPr id="14" name="Content Placeholder 8">
            <a:extLst>
              <a:ext uri="{FF2B5EF4-FFF2-40B4-BE49-F238E27FC236}">
                <a16:creationId xmlns:a16="http://schemas.microsoft.com/office/drawing/2014/main" id="{617D4613-95B0-4592-A35F-AE5093B34884}"/>
              </a:ext>
            </a:extLst>
          </p:cNvPr>
          <p:cNvSpPr txBox="1">
            <a:spLocks/>
          </p:cNvSpPr>
          <p:nvPr/>
        </p:nvSpPr>
        <p:spPr>
          <a:xfrm>
            <a:off x="6270252" y="5467151"/>
            <a:ext cx="2340348" cy="3651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1600" b="1" dirty="0">
                <a:solidFill>
                  <a:srgbClr val="000000"/>
                </a:solidFill>
                <a:latin typeface="Times New Roman" panose="02020603050405020304" pitchFamily="18" charset="0"/>
              </a:rPr>
              <a:t>Search Certificate Form</a:t>
            </a:r>
            <a:endParaRPr lang="en-US" sz="2400" b="1" dirty="0"/>
          </a:p>
        </p:txBody>
      </p:sp>
    </p:spTree>
    <p:extLst>
      <p:ext uri="{BB962C8B-B14F-4D97-AF65-F5344CB8AC3E}">
        <p14:creationId xmlns:p14="http://schemas.microsoft.com/office/powerpoint/2010/main" val="35482602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a:xfrm>
            <a:off x="341167" y="626290"/>
            <a:ext cx="4139826" cy="777240"/>
          </a:xfrm>
        </p:spPr>
        <p:txBody>
          <a:bodyPr/>
          <a:lstStyle/>
          <a:p>
            <a:r>
              <a:rPr lang="en-US" dirty="0"/>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a:xfrm>
            <a:off x="273966" y="1540055"/>
            <a:ext cx="5695963" cy="4352544"/>
          </a:xfrm>
        </p:spPr>
        <p:txBody>
          <a:bodyPr>
            <a:normAutofit fontScale="92500"/>
          </a:bodyPr>
          <a:lstStyle/>
          <a:p>
            <a:pPr algn="just"/>
            <a:r>
              <a:rPr lang="en-GB" dirty="0"/>
              <a:t>This research work focuses on the development of a Central e-Birth Registration and Certificate Issuing System, for newly born babies. The system will not cover the registration of adults, the thesis does not go beyond this.</a:t>
            </a:r>
          </a:p>
          <a:p>
            <a:pPr algn="just"/>
            <a:endParaRPr lang="en-GB" dirty="0"/>
          </a:p>
          <a:p>
            <a:pPr algn="just"/>
            <a:r>
              <a:rPr lang="en-GB" dirty="0"/>
              <a:t>In conclusion, this study's scope has been constrained by several issues, including that the system will be only on a local host as the web application is designed for an undergraduate program</a:t>
            </a:r>
            <a:endParaRPr lang="en-US" dirty="0"/>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a:xfrm>
            <a:off x="3581401" y="6356350"/>
            <a:ext cx="4571999" cy="365125"/>
          </a:xfrm>
        </p:spPr>
        <p:txBody>
          <a:bodyPr/>
          <a:lstStyle/>
          <a:p>
            <a:pPr lvl="0">
              <a:defRPr/>
            </a:pPr>
            <a:r>
              <a:rPr lang="en-GB" dirty="0"/>
              <a:t>Central E-Birth Registration and Certificate Issuing System</a:t>
            </a:r>
            <a:endParaRPr lang="en-US" dirty="0">
              <a:solidFill>
                <a:prstClr val="black">
                  <a:tint val="75000"/>
                </a:prstClr>
              </a:solidFill>
              <a:latin typeface="Calibri" panose="020F0502020204030204"/>
            </a:endParaRP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7" name="Picture Placeholder 6">
            <a:extLst>
              <a:ext uri="{FF2B5EF4-FFF2-40B4-BE49-F238E27FC236}">
                <a16:creationId xmlns:a16="http://schemas.microsoft.com/office/drawing/2014/main" id="{0CE4D05E-74F9-4D2E-930E-0D5CF9B75C29}"/>
              </a:ext>
            </a:extLst>
          </p:cNvPr>
          <p:cNvPicPr>
            <a:picLocks noGrp="1" noChangeAspect="1"/>
          </p:cNvPicPr>
          <p:nvPr>
            <p:ph type="pic" sz="quarter" idx="13"/>
          </p:nvPr>
        </p:nvPicPr>
        <p:blipFill>
          <a:blip r:embed="rId2"/>
          <a:srcRect l="10983" r="10983"/>
          <a:stretch>
            <a:fillRect/>
          </a:stretch>
        </p:blipFill>
        <p:spPr/>
      </p:pic>
      <p:pic>
        <p:nvPicPr>
          <p:cNvPr id="16" name="Picture Placeholder 15">
            <a:extLst>
              <a:ext uri="{FF2B5EF4-FFF2-40B4-BE49-F238E27FC236}">
                <a16:creationId xmlns:a16="http://schemas.microsoft.com/office/drawing/2014/main" id="{415F6ACA-6DD7-4245-8591-5F822610BD42}"/>
              </a:ext>
            </a:extLst>
          </p:cNvPr>
          <p:cNvPicPr>
            <a:picLocks noGrp="1" noChangeAspect="1"/>
          </p:cNvPicPr>
          <p:nvPr>
            <p:ph type="pic" sz="quarter" idx="14"/>
          </p:nvPr>
        </p:nvPicPr>
        <p:blipFill>
          <a:blip r:embed="rId3"/>
          <a:srcRect l="10264" r="10264"/>
          <a:stretch>
            <a:fillRect/>
          </a:stretch>
        </p:blipFill>
        <p:spPr/>
      </p:pic>
    </p:spTree>
    <p:extLst>
      <p:ext uri="{BB962C8B-B14F-4D97-AF65-F5344CB8AC3E}">
        <p14:creationId xmlns:p14="http://schemas.microsoft.com/office/powerpoint/2010/main" val="27039928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a:xfrm>
            <a:off x="6099048" y="6356350"/>
            <a:ext cx="5257800" cy="365125"/>
          </a:xfrm>
        </p:spPr>
        <p:txBody>
          <a:bodyPr/>
          <a:lstStyle/>
          <a:p>
            <a:pPr lvl="0">
              <a:defRPr/>
            </a:pPr>
            <a:r>
              <a:rPr lang="en-GB" dirty="0"/>
              <a:t>Central E-Birth Registration and Certificate Issuing System</a:t>
            </a:r>
            <a:endParaRPr lang="en-US" dirty="0">
              <a:solidFill>
                <a:prstClr val="black">
                  <a:tint val="75000"/>
                </a:prstClr>
              </a:solidFill>
              <a:latin typeface="Calibri" panose="020F0502020204030204"/>
            </a:endParaRP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16</a:t>
            </a:fld>
            <a:endParaRPr lang="en-US" noProof="0" dirty="0"/>
          </a:p>
        </p:txBody>
      </p:sp>
      <p:pic>
        <p:nvPicPr>
          <p:cNvPr id="10" name="Content Placeholder 9">
            <a:extLst>
              <a:ext uri="{FF2B5EF4-FFF2-40B4-BE49-F238E27FC236}">
                <a16:creationId xmlns:a16="http://schemas.microsoft.com/office/drawing/2014/main" id="{D90531EE-7B2C-4190-95AC-0B7F248F9E01}"/>
              </a:ext>
            </a:extLst>
          </p:cNvPr>
          <p:cNvPicPr>
            <a:picLocks noGrp="1" noChangeAspect="1"/>
          </p:cNvPicPr>
          <p:nvPr>
            <p:ph idx="1"/>
          </p:nvPr>
        </p:nvPicPr>
        <p:blipFill>
          <a:blip r:embed="rId2"/>
          <a:stretch>
            <a:fillRect/>
          </a:stretch>
        </p:blipFill>
        <p:spPr>
          <a:xfrm>
            <a:off x="5596781" y="1394460"/>
            <a:ext cx="6220759" cy="4069080"/>
          </a:xfrm>
        </p:spPr>
      </p:pic>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solidFill>
                  <a:srgbClr val="FFFFFF"/>
                </a:solidFill>
              </a:rPr>
              <a:t>Table of Content</a:t>
            </a:r>
            <a:endParaRPr lang="en-US"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a:xfrm>
            <a:off x="5365377" y="1536191"/>
            <a:ext cx="6225988" cy="4501537"/>
          </a:xfrm>
        </p:spPr>
        <p:txBody>
          <a:bodyPr>
            <a:normAutofit lnSpcReduction="10000"/>
          </a:bodyPr>
          <a:lstStyle/>
          <a:p>
            <a:pPr>
              <a:buFont typeface="Wingdings" panose="05000000000000000000" pitchFamily="2" charset="2"/>
              <a:buChar char="ü"/>
            </a:pPr>
            <a:r>
              <a:rPr lang="en-US" dirty="0"/>
              <a:t>Background of the Study</a:t>
            </a:r>
          </a:p>
          <a:p>
            <a:pPr>
              <a:buFont typeface="Wingdings" panose="05000000000000000000" pitchFamily="2" charset="2"/>
              <a:buChar char="ü"/>
            </a:pPr>
            <a:r>
              <a:rPr lang="en-US" dirty="0"/>
              <a:t>Statement of the Problem</a:t>
            </a:r>
          </a:p>
          <a:p>
            <a:pPr>
              <a:buFont typeface="Wingdings" panose="05000000000000000000" pitchFamily="2" charset="2"/>
              <a:buChar char="ü"/>
            </a:pPr>
            <a:r>
              <a:rPr lang="en-US" dirty="0"/>
              <a:t>Aims and Objective of the Study</a:t>
            </a:r>
          </a:p>
          <a:p>
            <a:pPr>
              <a:buFont typeface="Wingdings" panose="05000000000000000000" pitchFamily="2" charset="2"/>
              <a:buChar char="ü"/>
            </a:pPr>
            <a:r>
              <a:rPr lang="en-US" dirty="0"/>
              <a:t>Significance of the Study</a:t>
            </a:r>
          </a:p>
          <a:p>
            <a:pPr>
              <a:buFont typeface="Wingdings" panose="05000000000000000000" pitchFamily="2" charset="2"/>
              <a:buChar char="ü"/>
            </a:pPr>
            <a:r>
              <a:rPr lang="en-US" dirty="0"/>
              <a:t>Summary of Literature Review</a:t>
            </a:r>
          </a:p>
          <a:p>
            <a:pPr>
              <a:buFont typeface="Wingdings" panose="05000000000000000000" pitchFamily="2" charset="2"/>
              <a:buChar char="ü"/>
            </a:pPr>
            <a:r>
              <a:rPr lang="en-US" dirty="0"/>
              <a:t>Research Methodology</a:t>
            </a:r>
          </a:p>
          <a:p>
            <a:pPr>
              <a:buFont typeface="Wingdings" panose="05000000000000000000" pitchFamily="2" charset="2"/>
              <a:buChar char="ü"/>
            </a:pPr>
            <a:r>
              <a:rPr lang="en-US" dirty="0"/>
              <a:t>System Modeling</a:t>
            </a:r>
          </a:p>
          <a:p>
            <a:pPr>
              <a:buFont typeface="Wingdings" panose="05000000000000000000" pitchFamily="2" charset="2"/>
              <a:buChar char="ü"/>
            </a:pPr>
            <a:r>
              <a:rPr lang="en-US" dirty="0"/>
              <a:t>Proposed Interface Design</a:t>
            </a:r>
          </a:p>
          <a:p>
            <a:pPr>
              <a:buFont typeface="Wingdings" panose="05000000000000000000" pitchFamily="2" charset="2"/>
              <a:buChar char="ü"/>
            </a:pPr>
            <a:r>
              <a:rPr lang="en-US" dirty="0"/>
              <a:t>Summary / Conclusion</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a:xfrm>
            <a:off x="4038600" y="6356350"/>
            <a:ext cx="6225988" cy="365125"/>
          </a:xfrm>
        </p:spPr>
        <p:txBody>
          <a:bodyPr/>
          <a:lstStyle/>
          <a:p>
            <a:pPr lvl="0">
              <a:defRPr/>
            </a:pPr>
            <a:r>
              <a:rPr lang="en-GB" dirty="0"/>
              <a:t>Central E-Birth Registration and Certificate Issuing System</a:t>
            </a:r>
            <a:endParaRPr kumimoji="0" lang="en-US" sz="120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539496" y="365124"/>
            <a:ext cx="5806440" cy="643405"/>
          </a:xfrm>
        </p:spPr>
        <p:txBody>
          <a:bodyPr>
            <a:normAutofit fontScale="90000"/>
          </a:bodyPr>
          <a:lstStyle/>
          <a:p>
            <a:r>
              <a:rPr lang="en-US" dirty="0"/>
              <a:t>Background of Study</a:t>
            </a:r>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2"/>
          <a:srcRect t="72" b="72"/>
          <a:stretch/>
        </p:blipFill>
        <p:spPr>
          <a:xfrm>
            <a:off x="7775154" y="265264"/>
            <a:ext cx="2207046" cy="2204178"/>
          </a:xfrm>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3"/>
          <a:srcRect/>
          <a:stretch/>
        </p:blipFill>
        <p:spPr>
          <a:xfrm>
            <a:off x="9243110" y="2469442"/>
            <a:ext cx="3096807" cy="3096807"/>
          </a:xfrm>
        </p:spPr>
      </p:pic>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a:xfrm>
            <a:off x="4038600" y="6356350"/>
            <a:ext cx="5692254" cy="365125"/>
          </a:xfrm>
        </p:spPr>
        <p:txBody>
          <a:bodyPr/>
          <a:lstStyle/>
          <a:p>
            <a:pPr lvl="0">
              <a:defRPr/>
            </a:pPr>
            <a:r>
              <a:rPr lang="en-GB" dirty="0"/>
              <a:t>Central E-Birth Registration and Certificate Issuing System</a:t>
            </a:r>
            <a:endParaRPr lang="en-US" dirty="0">
              <a:solidFill>
                <a:prstClr val="black">
                  <a:tint val="75000"/>
                </a:prstClr>
              </a:solidFill>
              <a:latin typeface="Calibri" panose="020F0502020204030204"/>
            </a:endParaRP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2C27DD76-AEF5-4321-A72D-91B85D2DE91F}"/>
              </a:ext>
            </a:extLst>
          </p:cNvPr>
          <p:cNvSpPr/>
          <p:nvPr/>
        </p:nvSpPr>
        <p:spPr>
          <a:xfrm>
            <a:off x="7292788" y="3780350"/>
            <a:ext cx="1317812" cy="14522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3" name="Rectangle: Rounded Corners 2">
            <a:extLst>
              <a:ext uri="{FF2B5EF4-FFF2-40B4-BE49-F238E27FC236}">
                <a16:creationId xmlns:a16="http://schemas.microsoft.com/office/drawing/2014/main" id="{C5BA4B5A-6A1A-4149-AA1F-BDA738C7A988}"/>
              </a:ext>
            </a:extLst>
          </p:cNvPr>
          <p:cNvSpPr/>
          <p:nvPr/>
        </p:nvSpPr>
        <p:spPr>
          <a:xfrm>
            <a:off x="8033527" y="2844053"/>
            <a:ext cx="1119936" cy="1169894"/>
          </a:xfrm>
          <a:prstGeom prst="roundRect">
            <a:avLst/>
          </a:prstGeom>
          <a:solidFill>
            <a:schemeClr val="bg1"/>
          </a:solid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a:xfrm>
            <a:off x="539496" y="1158379"/>
            <a:ext cx="7235658" cy="4782093"/>
          </a:xfrm>
        </p:spPr>
        <p:txBody>
          <a:bodyPr>
            <a:normAutofit lnSpcReduction="10000"/>
          </a:bodyPr>
          <a:lstStyle/>
          <a:p>
            <a:pPr algn="just"/>
            <a:r>
              <a:rPr lang="en-GB" sz="1800" dirty="0"/>
              <a:t>Birth Registration is a fundamental right of all children and a basic function of all modern governments. Although birth registration is almost complete in all developed countries, the lack of progress on civil registration in many developing countries means that global inequalities in birth registration are now extreme. The conventional method of birth registration is by human inspection. Manual birth registration is complex and impractical for a large increase in population. The cost of registering a child, loss of registration certificate by the parent and child, and inaccurate population statistics are possible problems that inaccurate birth registration records can cause. Birth registration became an issue of utmost importance as a result of difficulties encountered while obtaining accurate population statistics essential in social services planning for any government and in ensuring that adequate resources and budgets are made available to address the needs of the populace. The use of a globally accessible device for birth registration has shown great potential in this field</a:t>
            </a:r>
            <a:endParaRPr lang="en-US" sz="1800" dirty="0"/>
          </a:p>
        </p:txBody>
      </p:sp>
    </p:spTree>
    <p:extLst>
      <p:ext uri="{BB962C8B-B14F-4D97-AF65-F5344CB8AC3E}">
        <p14:creationId xmlns:p14="http://schemas.microsoft.com/office/powerpoint/2010/main" val="100219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788168" y="577404"/>
            <a:ext cx="4615664" cy="1006847"/>
          </a:xfrm>
        </p:spPr>
        <p:txBody>
          <a:bodyPr>
            <a:noAutofit/>
          </a:bodyPr>
          <a:lstStyle/>
          <a:p>
            <a:r>
              <a:rPr lang="en-US" sz="3600" dirty="0">
                <a:solidFill>
                  <a:srgbClr val="FFFFFF"/>
                </a:solidFill>
              </a:rPr>
              <a:t>Statement of the Problem</a:t>
            </a:r>
            <a:endParaRPr lang="en-US" sz="3600"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a:xfrm>
            <a:off x="3359888" y="1584251"/>
            <a:ext cx="5571461" cy="3944679"/>
          </a:xfrm>
        </p:spPr>
        <p:txBody>
          <a:bodyPr>
            <a:normAutofit fontScale="92500" lnSpcReduction="10000"/>
          </a:bodyPr>
          <a:lstStyle/>
          <a:p>
            <a:pPr algn="just">
              <a:lnSpc>
                <a:spcPct val="120000"/>
              </a:lnSpc>
            </a:pPr>
            <a:r>
              <a:rPr lang="en-GB" sz="1600" dirty="0"/>
              <a:t>The manual method of birth registration is by human inspection which is prone to so many errors. The cost of registering a child, loss of registration certificate by the parent and child, and inaccurate population statistics are possible problems that inaccurate birth registration records can cause. The use of the globally accessible device for birth registration has shown great potential in this field. The performance of the Online National Database for Birth Registration was evaluated in terms of accessibility, speed, cost, and capacity; and the result confirmed that the proposed central e-Birth registration and certificate issuing system will be able to assist government officials in terms of having a globally accessible system, speeding up the birth registration process, reducing the cost of registering a child and capable of keeping registration details for future use</a:t>
            </a:r>
            <a:endParaRPr lang="en-US" sz="1600" dirty="0"/>
          </a:p>
        </p:txBody>
      </p:sp>
    </p:spTree>
    <p:extLst>
      <p:ext uri="{BB962C8B-B14F-4D97-AF65-F5344CB8AC3E}">
        <p14:creationId xmlns:p14="http://schemas.microsoft.com/office/powerpoint/2010/main" val="4283594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a:xfrm>
            <a:off x="829247" y="211063"/>
            <a:ext cx="8208519" cy="1038373"/>
          </a:xfrm>
        </p:spPr>
        <p:txBody>
          <a:bodyPr/>
          <a:lstStyle/>
          <a:p>
            <a:r>
              <a:rPr lang="en-GB" b="1" dirty="0"/>
              <a:t>Aim and Objectives of the Study</a:t>
            </a:r>
            <a:endParaRPr lang="en-US" dirty="0"/>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a:xfrm>
            <a:off x="829247" y="1436998"/>
            <a:ext cx="5157787" cy="823912"/>
          </a:xfrm>
        </p:spPr>
        <p:txBody>
          <a:bodyPr/>
          <a:lstStyle/>
          <a:p>
            <a:r>
              <a:rPr lang="en-GB" dirty="0"/>
              <a:t>Aim</a:t>
            </a:r>
            <a:endParaRPr lang="en-US" dirty="0"/>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9789" y="2505075"/>
            <a:ext cx="4319066" cy="2671762"/>
          </a:xfrm>
        </p:spPr>
        <p:txBody>
          <a:bodyPr>
            <a:normAutofit/>
          </a:bodyPr>
          <a:lstStyle/>
          <a:p>
            <a:pPr marL="0" indent="0" algn="just">
              <a:buNone/>
            </a:pPr>
            <a:r>
              <a:rPr lang="en-GB" dirty="0"/>
              <a:t>The research work aims to develop a Central E-Birth Registration and Certificate Issuing System</a:t>
            </a:r>
            <a:endParaRPr lang="en-US" dirty="0"/>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a:xfrm>
            <a:off x="5667233" y="1436998"/>
            <a:ext cx="5183188" cy="823912"/>
          </a:xfrm>
        </p:spPr>
        <p:txBody>
          <a:bodyPr/>
          <a:lstStyle/>
          <a:p>
            <a:r>
              <a:rPr lang="en-GB" dirty="0"/>
              <a:t>Objectives</a:t>
            </a:r>
            <a:endParaRPr lang="en-US" dirty="0"/>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a:xfrm>
            <a:off x="5667233" y="2505075"/>
            <a:ext cx="5674245" cy="3658156"/>
          </a:xfrm>
        </p:spPr>
        <p:txBody>
          <a:bodyPr>
            <a:normAutofit/>
          </a:bodyPr>
          <a:lstStyle/>
          <a:p>
            <a:pPr lvl="0"/>
            <a:r>
              <a:rPr lang="en-US" dirty="0"/>
              <a:t>Develop a system for easy registration of Birth Certificates and to enable printing of the hard copy of the Birth Certificate. </a:t>
            </a:r>
            <a:endParaRPr lang="en-NG" dirty="0"/>
          </a:p>
          <a:p>
            <a:pPr lvl="0"/>
            <a:r>
              <a:rPr lang="en-US" dirty="0"/>
              <a:t>Design a user-friendly application that can easily verify certificates without wasting much time going to the place for Birth Certification. </a:t>
            </a:r>
            <a:endParaRPr lang="en-NG" dirty="0"/>
          </a:p>
          <a:p>
            <a:r>
              <a:rPr lang="en-GB" dirty="0"/>
              <a:t>Develop the application using HTML, CSS, JavaScript, and Django (Python</a:t>
            </a:r>
            <a:r>
              <a:rPr lang="en-US" sz="2400" dirty="0"/>
              <a:t>. </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a:xfrm>
            <a:off x="4038599" y="6356350"/>
            <a:ext cx="4791501" cy="365125"/>
          </a:xfrm>
        </p:spPr>
        <p:txBody>
          <a:bodyPr/>
          <a:lstStyle/>
          <a:p>
            <a:pPr lvl="0">
              <a:defRPr/>
            </a:pPr>
            <a:r>
              <a:rPr lang="en-GB" dirty="0"/>
              <a:t>Central E-Birth Registration and Certificate Issuing System</a:t>
            </a:r>
            <a:endParaRPr lang="en-US" dirty="0">
              <a:solidFill>
                <a:prstClr val="black">
                  <a:tint val="75000"/>
                </a:prstClr>
              </a:solidFill>
              <a:latin typeface="Calibri" panose="020F0502020204030204"/>
            </a:endParaRP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F7469D71-B964-47BB-ACA0-8B6CB4DBD984}"/>
              </a:ext>
            </a:extLst>
          </p:cNvPr>
          <p:cNvPicPr>
            <a:picLocks noChangeAspect="1"/>
          </p:cNvPicPr>
          <p:nvPr/>
        </p:nvPicPr>
        <p:blipFill rotWithShape="1">
          <a:blip r:embed="rId2"/>
          <a:srcRect l="14304" t="17192" r="47950" b="80"/>
          <a:stretch/>
        </p:blipFill>
        <p:spPr>
          <a:xfrm>
            <a:off x="2106776" y="4074747"/>
            <a:ext cx="2204179" cy="2204179"/>
          </a:xfrm>
          <a:prstGeom prst="ellipse">
            <a:avLst/>
          </a:prstGeom>
        </p:spPr>
      </p:pic>
    </p:spTree>
    <p:extLst>
      <p:ext uri="{BB962C8B-B14F-4D97-AF65-F5344CB8AC3E}">
        <p14:creationId xmlns:p14="http://schemas.microsoft.com/office/powerpoint/2010/main" val="18139107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788168" y="1273440"/>
            <a:ext cx="4615664" cy="1006847"/>
          </a:xfrm>
        </p:spPr>
        <p:txBody>
          <a:bodyPr>
            <a:noAutofit/>
          </a:bodyPr>
          <a:lstStyle/>
          <a:p>
            <a:r>
              <a:rPr lang="en-GB" sz="3600" b="1" dirty="0">
                <a:solidFill>
                  <a:schemeClr val="bg2">
                    <a:lumMod val="25000"/>
                  </a:schemeClr>
                </a:solidFill>
              </a:rPr>
              <a:t>Significance of the Study</a:t>
            </a:r>
            <a:endParaRPr lang="en-US" sz="3600" dirty="0">
              <a:solidFill>
                <a:schemeClr val="bg2">
                  <a:lumMod val="25000"/>
                </a:schemeClr>
              </a:solidFill>
            </a:endParaRPr>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a:xfrm>
            <a:off x="3310269" y="2566890"/>
            <a:ext cx="5571461" cy="2523725"/>
          </a:xfrm>
        </p:spPr>
        <p:txBody>
          <a:bodyPr>
            <a:normAutofit fontScale="92500"/>
          </a:bodyPr>
          <a:lstStyle/>
          <a:p>
            <a:pPr algn="just">
              <a:lnSpc>
                <a:spcPct val="120000"/>
              </a:lnSpc>
            </a:pPr>
            <a:r>
              <a:rPr lang="en-GB" sz="2800" dirty="0">
                <a:solidFill>
                  <a:schemeClr val="tx1">
                    <a:lumMod val="95000"/>
                    <a:lumOff val="5000"/>
                  </a:schemeClr>
                </a:solidFill>
              </a:rPr>
              <a:t>The main importance of this study is that it helps in the provision of an easy way of registering and obtaining Birth Certificates anywhere and at any time</a:t>
            </a:r>
            <a:endParaRPr lang="en-US" sz="1800" dirty="0">
              <a:solidFill>
                <a:schemeClr val="tx1">
                  <a:lumMod val="95000"/>
                  <a:lumOff val="5000"/>
                </a:schemeClr>
              </a:solidFill>
            </a:endParaRPr>
          </a:p>
        </p:txBody>
      </p:sp>
    </p:spTree>
    <p:extLst>
      <p:ext uri="{BB962C8B-B14F-4D97-AF65-F5344CB8AC3E}">
        <p14:creationId xmlns:p14="http://schemas.microsoft.com/office/powerpoint/2010/main" val="2686841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a:xfrm>
            <a:off x="409432" y="72357"/>
            <a:ext cx="10515600" cy="672105"/>
          </a:xfrm>
        </p:spPr>
        <p:txBody>
          <a:bodyPr>
            <a:normAutofit fontScale="90000"/>
          </a:bodyPr>
          <a:lstStyle/>
          <a:p>
            <a:r>
              <a:rPr lang="en-US" dirty="0"/>
              <a:t>Summary of literature review</a:t>
            </a:r>
          </a:p>
        </p:txBody>
      </p:sp>
      <p:graphicFrame>
        <p:nvGraphicFramePr>
          <p:cNvPr id="6" name="Table 7">
            <a:extLst>
              <a:ext uri="{FF2B5EF4-FFF2-40B4-BE49-F238E27FC236}">
                <a16:creationId xmlns:a16="http://schemas.microsoft.com/office/drawing/2014/main" id="{FE03FD29-2ABD-4741-B4AC-4F72BFB14A56}"/>
              </a:ext>
            </a:extLst>
          </p:cNvPr>
          <p:cNvGraphicFramePr>
            <a:graphicFrameLocks noGrp="1"/>
          </p:cNvGraphicFramePr>
          <p:nvPr>
            <p:ph idx="1"/>
            <p:extLst>
              <p:ext uri="{D42A27DB-BD31-4B8C-83A1-F6EECF244321}">
                <p14:modId xmlns:p14="http://schemas.microsoft.com/office/powerpoint/2010/main" val="4051231811"/>
              </p:ext>
            </p:extLst>
          </p:nvPr>
        </p:nvGraphicFramePr>
        <p:xfrm>
          <a:off x="109182" y="680294"/>
          <a:ext cx="11914495" cy="6208153"/>
        </p:xfrm>
        <a:graphic>
          <a:graphicData uri="http://schemas.openxmlformats.org/drawingml/2006/table">
            <a:tbl>
              <a:tblPr firstRow="1">
                <a:tableStyleId>{21E4AEA4-8DFA-4A89-87EB-49C32662AFE0}</a:tableStyleId>
              </a:tblPr>
              <a:tblGrid>
                <a:gridCol w="2183642">
                  <a:extLst>
                    <a:ext uri="{9D8B030D-6E8A-4147-A177-3AD203B41FA5}">
                      <a16:colId xmlns:a16="http://schemas.microsoft.com/office/drawing/2014/main" val="1477709579"/>
                    </a:ext>
                  </a:extLst>
                </a:gridCol>
                <a:gridCol w="1787857">
                  <a:extLst>
                    <a:ext uri="{9D8B030D-6E8A-4147-A177-3AD203B41FA5}">
                      <a16:colId xmlns:a16="http://schemas.microsoft.com/office/drawing/2014/main" val="3545702570"/>
                    </a:ext>
                  </a:extLst>
                </a:gridCol>
                <a:gridCol w="3521122">
                  <a:extLst>
                    <a:ext uri="{9D8B030D-6E8A-4147-A177-3AD203B41FA5}">
                      <a16:colId xmlns:a16="http://schemas.microsoft.com/office/drawing/2014/main" val="3871754480"/>
                    </a:ext>
                  </a:extLst>
                </a:gridCol>
                <a:gridCol w="2483893">
                  <a:extLst>
                    <a:ext uri="{9D8B030D-6E8A-4147-A177-3AD203B41FA5}">
                      <a16:colId xmlns:a16="http://schemas.microsoft.com/office/drawing/2014/main" val="3866959667"/>
                    </a:ext>
                  </a:extLst>
                </a:gridCol>
                <a:gridCol w="1937981">
                  <a:extLst>
                    <a:ext uri="{9D8B030D-6E8A-4147-A177-3AD203B41FA5}">
                      <a16:colId xmlns:a16="http://schemas.microsoft.com/office/drawing/2014/main" val="3252636882"/>
                    </a:ext>
                  </a:extLst>
                </a:gridCol>
              </a:tblGrid>
              <a:tr h="447433">
                <a:tc>
                  <a:txBody>
                    <a:bodyPr/>
                    <a:lstStyle/>
                    <a:p>
                      <a:pPr algn="ctr"/>
                      <a:r>
                        <a:rPr lang="en-GB" sz="1800" b="1" kern="1200" dirty="0">
                          <a:solidFill>
                            <a:schemeClr val="lt1"/>
                          </a:solidFill>
                          <a:effectLst/>
                          <a:latin typeface="+mn-lt"/>
                          <a:ea typeface="+mn-ea"/>
                          <a:cs typeface="+mn-cs"/>
                        </a:rPr>
                        <a:t>Title</a:t>
                      </a:r>
                      <a:endParaRPr lang="en-IN" dirty="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1" kern="1200" dirty="0">
                          <a:solidFill>
                            <a:schemeClr val="lt1"/>
                          </a:solidFill>
                          <a:effectLst/>
                          <a:latin typeface="+mn-lt"/>
                          <a:ea typeface="+mn-ea"/>
                          <a:cs typeface="+mn-cs"/>
                        </a:rPr>
                        <a:t>Author &amp; Year</a:t>
                      </a:r>
                      <a:endParaRPr lang="en-IN" dirty="0"/>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GB" sz="1800" b="1" kern="1200" dirty="0">
                          <a:solidFill>
                            <a:schemeClr val="lt1"/>
                          </a:solidFill>
                          <a:effectLst/>
                          <a:latin typeface="+mn-lt"/>
                          <a:ea typeface="+mn-ea"/>
                          <a:cs typeface="+mn-cs"/>
                        </a:rPr>
                        <a:t> Description </a:t>
                      </a:r>
                      <a:endParaRPr lang="en-IN" dirty="0"/>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GB" sz="1800" b="1" kern="1200" dirty="0">
                          <a:solidFill>
                            <a:schemeClr val="lt1"/>
                          </a:solidFill>
                          <a:effectLst/>
                          <a:latin typeface="+mn-lt"/>
                          <a:ea typeface="+mn-ea"/>
                          <a:cs typeface="+mn-cs"/>
                        </a:rPr>
                        <a:t>Merit</a:t>
                      </a:r>
                      <a:endParaRPr lang="en-IN" dirty="0"/>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GB" sz="1800" b="1" kern="1200" dirty="0">
                          <a:solidFill>
                            <a:schemeClr val="lt1"/>
                          </a:solidFill>
                          <a:effectLst/>
                          <a:latin typeface="+mn-lt"/>
                          <a:ea typeface="+mn-ea"/>
                          <a:cs typeface="+mn-cs"/>
                        </a:rPr>
                        <a:t>Demerits</a:t>
                      </a:r>
                      <a:endParaRPr lang="en-IN" dirty="0"/>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1288183">
                <a:tc>
                  <a:txBody>
                    <a:bodyPr/>
                    <a:lstStyle/>
                    <a:p>
                      <a:pPr algn="l"/>
                      <a:r>
                        <a:rPr lang="en-GB" sz="1800" kern="1200" dirty="0">
                          <a:solidFill>
                            <a:schemeClr val="dk1"/>
                          </a:solidFill>
                          <a:effectLst/>
                          <a:latin typeface="+mn-lt"/>
                          <a:ea typeface="+mn-ea"/>
                          <a:cs typeface="+mn-cs"/>
                        </a:rPr>
                        <a:t>Web Base Online Birth Registration and Certification System</a:t>
                      </a:r>
                      <a:endParaRPr lang="en-US" dirty="0"/>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err="1">
                          <a:solidFill>
                            <a:schemeClr val="dk1"/>
                          </a:solidFill>
                          <a:effectLst/>
                          <a:latin typeface="+mn-lt"/>
                          <a:ea typeface="+mn-ea"/>
                          <a:cs typeface="+mn-cs"/>
                        </a:rPr>
                        <a:t>Khandagale</a:t>
                      </a:r>
                      <a:r>
                        <a:rPr lang="en-GB" sz="1800" kern="1200" dirty="0">
                          <a:solidFill>
                            <a:schemeClr val="dk1"/>
                          </a:solidFill>
                          <a:effectLst/>
                          <a:latin typeface="+mn-lt"/>
                          <a:ea typeface="+mn-ea"/>
                          <a:cs typeface="+mn-cs"/>
                        </a:rPr>
                        <a:t>, et al. (2022)</a:t>
                      </a:r>
                      <a:endParaRPr lang="en-US" dirty="0"/>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The system provides a simple method to register and acquire a birth certificate from anywhere and at any time</a:t>
                      </a:r>
                      <a:endParaRPr lang="en-US" dirty="0"/>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This initiative would also provide funds for national planning</a:t>
                      </a:r>
                      <a:endParaRPr lang="en-NG" sz="1800" kern="1200" dirty="0">
                        <a:solidFill>
                          <a:schemeClr val="dk1"/>
                        </a:solidFill>
                        <a:effectLst/>
                        <a:latin typeface="+mn-lt"/>
                        <a:ea typeface="+mn-ea"/>
                        <a:cs typeface="+mn-cs"/>
                      </a:endParaRP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The system is a privilege for children whose parents are educated and elite.</a:t>
                      </a:r>
                      <a:endParaRPr lang="en-NG" sz="1800" kern="1200" dirty="0">
                        <a:solidFill>
                          <a:schemeClr val="dk1"/>
                        </a:solidFill>
                        <a:effectLst/>
                        <a:latin typeface="+mn-lt"/>
                        <a:ea typeface="+mn-ea"/>
                        <a:cs typeface="+mn-cs"/>
                      </a:endParaRP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1463845">
                <a:tc>
                  <a:txBody>
                    <a:bodyPr/>
                    <a:lstStyle/>
                    <a:p>
                      <a:pPr algn="l"/>
                      <a:r>
                        <a:rPr lang="en-GB" sz="1800" kern="1200" dirty="0">
                          <a:solidFill>
                            <a:schemeClr val="dk1"/>
                          </a:solidFill>
                          <a:effectLst/>
                          <a:latin typeface="+mn-lt"/>
                          <a:ea typeface="+mn-ea"/>
                          <a:cs typeface="+mn-cs"/>
                        </a:rPr>
                        <a:t>An Electronic Birth Record Management System for Nigeria</a:t>
                      </a:r>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err="1">
                          <a:solidFill>
                            <a:schemeClr val="dk1"/>
                          </a:solidFill>
                          <a:effectLst/>
                          <a:latin typeface="+mn-lt"/>
                          <a:ea typeface="+mn-ea"/>
                          <a:cs typeface="+mn-cs"/>
                        </a:rPr>
                        <a:t>Oliha</a:t>
                      </a:r>
                      <a:r>
                        <a:rPr lang="en-GB" sz="1800" kern="1200" dirty="0">
                          <a:solidFill>
                            <a:schemeClr val="dk1"/>
                          </a:solidFill>
                          <a:effectLst/>
                          <a:latin typeface="+mn-lt"/>
                          <a:ea typeface="+mn-ea"/>
                          <a:cs typeface="+mn-cs"/>
                        </a:rPr>
                        <a:t> et al. (2019). </a:t>
                      </a:r>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This paper developed an electronic birth registration system to manage birth records throughout many registration </a:t>
                      </a:r>
                      <a:r>
                        <a:rPr lang="en-GB" sz="1800" kern="1200" dirty="0" err="1">
                          <a:solidFill>
                            <a:schemeClr val="dk1"/>
                          </a:solidFill>
                          <a:effectLst/>
                          <a:latin typeface="+mn-lt"/>
                          <a:ea typeface="+mn-ea"/>
                          <a:cs typeface="+mn-cs"/>
                        </a:rPr>
                        <a:t>centers</a:t>
                      </a:r>
                      <a:r>
                        <a:rPr lang="en-GB" sz="1800" kern="1200" dirty="0">
                          <a:solidFill>
                            <a:schemeClr val="dk1"/>
                          </a:solidFill>
                          <a:effectLst/>
                          <a:latin typeface="+mn-lt"/>
                          <a:ea typeface="+mn-ea"/>
                          <a:cs typeface="+mn-cs"/>
                        </a:rPr>
                        <a:t> in Nigeria</a:t>
                      </a:r>
                      <a:endParaRPr lang="en-US" dirty="0"/>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Any</a:t>
                      </a:r>
                      <a:endParaRPr lang="en-NG" sz="1800" kern="1200" dirty="0">
                        <a:solidFill>
                          <a:schemeClr val="dk1"/>
                        </a:solidFill>
                        <a:effectLst/>
                        <a:latin typeface="+mn-lt"/>
                        <a:ea typeface="+mn-ea"/>
                        <a:cs typeface="+mn-cs"/>
                      </a:endParaRPr>
                    </a:p>
                    <a:p>
                      <a:pPr algn="l"/>
                      <a:r>
                        <a:rPr lang="en-GB" sz="1800" kern="1200" dirty="0">
                          <a:solidFill>
                            <a:schemeClr val="dk1"/>
                          </a:solidFill>
                          <a:effectLst/>
                          <a:latin typeface="+mn-lt"/>
                          <a:ea typeface="+mn-ea"/>
                          <a:cs typeface="+mn-cs"/>
                        </a:rPr>
                        <a:t>birth information can be checked to checkmate</a:t>
                      </a:r>
                      <a:endParaRPr lang="en-NG" sz="1800" kern="1200" dirty="0">
                        <a:solidFill>
                          <a:schemeClr val="dk1"/>
                        </a:solidFill>
                        <a:effectLst/>
                        <a:latin typeface="+mn-lt"/>
                        <a:ea typeface="+mn-ea"/>
                        <a:cs typeface="+mn-cs"/>
                      </a:endParaRPr>
                    </a:p>
                    <a:p>
                      <a:pPr algn="l"/>
                      <a:r>
                        <a:rPr lang="en-GB" sz="1800" kern="1200" dirty="0">
                          <a:solidFill>
                            <a:schemeClr val="dk1"/>
                          </a:solidFill>
                          <a:effectLst/>
                          <a:latin typeface="+mn-lt"/>
                          <a:ea typeface="+mn-ea"/>
                          <a:cs typeface="+mn-cs"/>
                        </a:rPr>
                        <a:t>falsification irrespective of its registration </a:t>
                      </a:r>
                      <a:r>
                        <a:rPr lang="en-GB" sz="1800" kern="1200" dirty="0" err="1">
                          <a:solidFill>
                            <a:schemeClr val="dk1"/>
                          </a:solidFill>
                          <a:effectLst/>
                          <a:latin typeface="+mn-lt"/>
                          <a:ea typeface="+mn-ea"/>
                          <a:cs typeface="+mn-cs"/>
                        </a:rPr>
                        <a:t>center</a:t>
                      </a:r>
                      <a:r>
                        <a:rPr lang="en-GB" sz="1800" kern="1200" dirty="0">
                          <a:solidFill>
                            <a:schemeClr val="dk1"/>
                          </a:solidFill>
                          <a:effectLst/>
                          <a:latin typeface="+mn-lt"/>
                          <a:ea typeface="+mn-ea"/>
                          <a:cs typeface="+mn-cs"/>
                        </a:rPr>
                        <a:t>.</a:t>
                      </a:r>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The proposed system is yet to be deployed.</a:t>
                      </a:r>
                      <a:endParaRPr lang="en-US" dirty="0"/>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1463845">
                <a:tc>
                  <a:txBody>
                    <a:bodyPr/>
                    <a:lstStyle/>
                    <a:p>
                      <a:pPr algn="l"/>
                      <a:r>
                        <a:rPr lang="en-GB" sz="1800" kern="1200" dirty="0">
                          <a:solidFill>
                            <a:schemeClr val="dk1"/>
                          </a:solidFill>
                          <a:effectLst/>
                          <a:latin typeface="+mn-lt"/>
                          <a:ea typeface="+mn-ea"/>
                          <a:cs typeface="+mn-cs"/>
                        </a:rPr>
                        <a:t>Design and Implementation of an Online National Database for Birth and Death Registration</a:t>
                      </a:r>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err="1">
                          <a:solidFill>
                            <a:schemeClr val="dk1"/>
                          </a:solidFill>
                          <a:effectLst/>
                          <a:latin typeface="+mn-lt"/>
                          <a:ea typeface="+mn-ea"/>
                          <a:cs typeface="+mn-cs"/>
                        </a:rPr>
                        <a:t>Oshomoh</a:t>
                      </a:r>
                      <a:r>
                        <a:rPr lang="en-GB" sz="1800" kern="1200" dirty="0">
                          <a:solidFill>
                            <a:schemeClr val="dk1"/>
                          </a:solidFill>
                          <a:effectLst/>
                          <a:latin typeface="+mn-lt"/>
                          <a:ea typeface="+mn-ea"/>
                          <a:cs typeface="+mn-cs"/>
                        </a:rPr>
                        <a:t> (2017). </a:t>
                      </a:r>
                      <a:endParaRPr lang="en-NG" sz="1800" kern="1200" dirty="0">
                        <a:solidFill>
                          <a:schemeClr val="dk1"/>
                        </a:solidFill>
                        <a:effectLst/>
                        <a:latin typeface="+mn-lt"/>
                        <a:ea typeface="+mn-ea"/>
                        <a:cs typeface="+mn-cs"/>
                      </a:endParaRPr>
                    </a:p>
                    <a:p>
                      <a:pPr algn="l"/>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The system tends to provide solutions to present challenges in birth and death registration, promoting a more effective and efficient data gathering, storage, processing, and retrieval approach</a:t>
                      </a:r>
                      <a:endParaRPr lang="en-US" dirty="0"/>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Data consistency and data security were achieved.</a:t>
                      </a:r>
                      <a:endParaRPr lang="en-NG" sz="1800" kern="1200" dirty="0">
                        <a:solidFill>
                          <a:schemeClr val="dk1"/>
                        </a:solidFill>
                        <a:effectLst/>
                        <a:latin typeface="+mn-lt"/>
                        <a:ea typeface="+mn-ea"/>
                        <a:cs typeface="+mn-cs"/>
                      </a:endParaRPr>
                    </a:p>
                    <a:p>
                      <a:pPr algn="l"/>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Deep technical know-how is needed to operate the system.</a:t>
                      </a:r>
                      <a:endParaRPr lang="en-US" dirty="0"/>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4236247589"/>
                  </a:ext>
                </a:extLst>
              </a:tr>
            </a:tbl>
          </a:graphicData>
        </a:graphic>
      </p:graphicFrame>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950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a:xfrm>
            <a:off x="341193" y="47"/>
            <a:ext cx="10515600" cy="672105"/>
          </a:xfrm>
        </p:spPr>
        <p:txBody>
          <a:bodyPr>
            <a:normAutofit fontScale="90000"/>
          </a:bodyPr>
          <a:lstStyle/>
          <a:p>
            <a:r>
              <a:rPr lang="en-US" dirty="0"/>
              <a:t>Summary of literature review</a:t>
            </a:r>
          </a:p>
        </p:txBody>
      </p:sp>
      <p:graphicFrame>
        <p:nvGraphicFramePr>
          <p:cNvPr id="6" name="Table 7">
            <a:extLst>
              <a:ext uri="{FF2B5EF4-FFF2-40B4-BE49-F238E27FC236}">
                <a16:creationId xmlns:a16="http://schemas.microsoft.com/office/drawing/2014/main" id="{FE03FD29-2ABD-4741-B4AC-4F72BFB14A56}"/>
              </a:ext>
            </a:extLst>
          </p:cNvPr>
          <p:cNvGraphicFramePr>
            <a:graphicFrameLocks noGrp="1"/>
          </p:cNvGraphicFramePr>
          <p:nvPr>
            <p:ph idx="1"/>
            <p:extLst>
              <p:ext uri="{D42A27DB-BD31-4B8C-83A1-F6EECF244321}">
                <p14:modId xmlns:p14="http://schemas.microsoft.com/office/powerpoint/2010/main" val="2592345669"/>
              </p:ext>
            </p:extLst>
          </p:nvPr>
        </p:nvGraphicFramePr>
        <p:xfrm>
          <a:off x="138752" y="672152"/>
          <a:ext cx="11914495" cy="6483278"/>
        </p:xfrm>
        <a:graphic>
          <a:graphicData uri="http://schemas.openxmlformats.org/drawingml/2006/table">
            <a:tbl>
              <a:tblPr firstRow="1">
                <a:tableStyleId>{21E4AEA4-8DFA-4A89-87EB-49C32662AFE0}</a:tableStyleId>
              </a:tblPr>
              <a:tblGrid>
                <a:gridCol w="2072185">
                  <a:extLst>
                    <a:ext uri="{9D8B030D-6E8A-4147-A177-3AD203B41FA5}">
                      <a16:colId xmlns:a16="http://schemas.microsoft.com/office/drawing/2014/main" val="1477709579"/>
                    </a:ext>
                  </a:extLst>
                </a:gridCol>
                <a:gridCol w="1733266">
                  <a:extLst>
                    <a:ext uri="{9D8B030D-6E8A-4147-A177-3AD203B41FA5}">
                      <a16:colId xmlns:a16="http://schemas.microsoft.com/office/drawing/2014/main" val="3545702570"/>
                    </a:ext>
                  </a:extLst>
                </a:gridCol>
                <a:gridCol w="3903260">
                  <a:extLst>
                    <a:ext uri="{9D8B030D-6E8A-4147-A177-3AD203B41FA5}">
                      <a16:colId xmlns:a16="http://schemas.microsoft.com/office/drawing/2014/main" val="3871754480"/>
                    </a:ext>
                  </a:extLst>
                </a:gridCol>
                <a:gridCol w="2267803">
                  <a:extLst>
                    <a:ext uri="{9D8B030D-6E8A-4147-A177-3AD203B41FA5}">
                      <a16:colId xmlns:a16="http://schemas.microsoft.com/office/drawing/2014/main" val="3866959667"/>
                    </a:ext>
                  </a:extLst>
                </a:gridCol>
                <a:gridCol w="1937981">
                  <a:extLst>
                    <a:ext uri="{9D8B030D-6E8A-4147-A177-3AD203B41FA5}">
                      <a16:colId xmlns:a16="http://schemas.microsoft.com/office/drawing/2014/main" val="3252636882"/>
                    </a:ext>
                  </a:extLst>
                </a:gridCol>
              </a:tblGrid>
              <a:tr h="447433">
                <a:tc>
                  <a:txBody>
                    <a:bodyPr/>
                    <a:lstStyle/>
                    <a:p>
                      <a:pPr algn="ctr"/>
                      <a:r>
                        <a:rPr lang="en-GB" sz="1800" b="1" kern="1200" dirty="0">
                          <a:solidFill>
                            <a:schemeClr val="lt1"/>
                          </a:solidFill>
                          <a:effectLst/>
                          <a:latin typeface="+mn-lt"/>
                          <a:ea typeface="+mn-ea"/>
                          <a:cs typeface="+mn-cs"/>
                        </a:rPr>
                        <a:t>Title</a:t>
                      </a:r>
                      <a:endParaRPr lang="en-IN" dirty="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1" kern="1200" dirty="0">
                          <a:solidFill>
                            <a:schemeClr val="lt1"/>
                          </a:solidFill>
                          <a:effectLst/>
                          <a:latin typeface="+mn-lt"/>
                          <a:ea typeface="+mn-ea"/>
                          <a:cs typeface="+mn-cs"/>
                        </a:rPr>
                        <a:t>Author &amp; Year</a:t>
                      </a:r>
                      <a:endParaRPr lang="en-IN" dirty="0"/>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GB" sz="1800" b="1" kern="1200" dirty="0">
                          <a:solidFill>
                            <a:schemeClr val="lt1"/>
                          </a:solidFill>
                          <a:effectLst/>
                          <a:latin typeface="+mn-lt"/>
                          <a:ea typeface="+mn-ea"/>
                          <a:cs typeface="+mn-cs"/>
                        </a:rPr>
                        <a:t> Description </a:t>
                      </a:r>
                      <a:endParaRPr lang="en-IN" dirty="0"/>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GB" sz="1800" b="1" kern="1200" dirty="0">
                          <a:solidFill>
                            <a:schemeClr val="lt1"/>
                          </a:solidFill>
                          <a:effectLst/>
                          <a:latin typeface="+mn-lt"/>
                          <a:ea typeface="+mn-ea"/>
                          <a:cs typeface="+mn-cs"/>
                        </a:rPr>
                        <a:t>Merit</a:t>
                      </a:r>
                      <a:endParaRPr lang="en-IN" dirty="0"/>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GB" sz="1800" b="1" kern="1200" dirty="0">
                          <a:solidFill>
                            <a:schemeClr val="lt1"/>
                          </a:solidFill>
                          <a:effectLst/>
                          <a:latin typeface="+mn-lt"/>
                          <a:ea typeface="+mn-ea"/>
                          <a:cs typeface="+mn-cs"/>
                        </a:rPr>
                        <a:t>Demerits</a:t>
                      </a:r>
                      <a:endParaRPr lang="en-IN" dirty="0"/>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1288183">
                <a:tc>
                  <a:txBody>
                    <a:bodyPr/>
                    <a:lstStyle/>
                    <a:p>
                      <a:r>
                        <a:rPr lang="en-GB" sz="1800" kern="1200" dirty="0">
                          <a:solidFill>
                            <a:schemeClr val="dk1"/>
                          </a:solidFill>
                          <a:effectLst/>
                          <a:latin typeface="+mn-lt"/>
                          <a:ea typeface="+mn-ea"/>
                          <a:cs typeface="+mn-cs"/>
                        </a:rPr>
                        <a:t>E-birth Registration and Certificate Issuance System.</a:t>
                      </a:r>
                      <a:endParaRPr lang="en-NG" sz="1800" kern="1200" dirty="0">
                        <a:solidFill>
                          <a:schemeClr val="dk1"/>
                        </a:solidFill>
                        <a:effectLst/>
                        <a:latin typeface="+mn-lt"/>
                        <a:ea typeface="+mn-ea"/>
                        <a:cs typeface="+mn-cs"/>
                      </a:endParaRP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r>
                        <a:rPr lang="en-GB" sz="1800" kern="1200" dirty="0" err="1">
                          <a:solidFill>
                            <a:schemeClr val="dk1"/>
                          </a:solidFill>
                          <a:effectLst/>
                          <a:latin typeface="+mn-lt"/>
                          <a:ea typeface="+mn-ea"/>
                          <a:cs typeface="+mn-cs"/>
                        </a:rPr>
                        <a:t>Ojokoh</a:t>
                      </a:r>
                      <a:r>
                        <a:rPr lang="en-GB" sz="1800" kern="1200" dirty="0">
                          <a:solidFill>
                            <a:schemeClr val="dk1"/>
                          </a:solidFill>
                          <a:effectLst/>
                          <a:latin typeface="+mn-lt"/>
                          <a:ea typeface="+mn-ea"/>
                          <a:cs typeface="+mn-cs"/>
                        </a:rPr>
                        <a:t> and </a:t>
                      </a:r>
                      <a:r>
                        <a:rPr lang="en-GB" sz="1800" kern="1200" dirty="0" err="1">
                          <a:solidFill>
                            <a:schemeClr val="dk1"/>
                          </a:solidFill>
                          <a:effectLst/>
                          <a:latin typeface="+mn-lt"/>
                          <a:ea typeface="+mn-ea"/>
                          <a:cs typeface="+mn-cs"/>
                        </a:rPr>
                        <a:t>Afolayan</a:t>
                      </a:r>
                      <a:r>
                        <a:rPr lang="en-GB" sz="1800" kern="1200" dirty="0">
                          <a:solidFill>
                            <a:schemeClr val="dk1"/>
                          </a:solidFill>
                          <a:effectLst/>
                          <a:latin typeface="+mn-lt"/>
                          <a:ea typeface="+mn-ea"/>
                          <a:cs typeface="+mn-cs"/>
                        </a:rPr>
                        <a:t>. (2017). </a:t>
                      </a:r>
                      <a:endParaRPr lang="en-NG" sz="1800" kern="1200" dirty="0">
                        <a:solidFill>
                          <a:schemeClr val="dk1"/>
                        </a:solidFill>
                        <a:effectLst/>
                        <a:latin typeface="+mn-lt"/>
                        <a:ea typeface="+mn-ea"/>
                        <a:cs typeface="+mn-cs"/>
                      </a:endParaRP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This study presents a web-based birth registration and certificate issuing platform that will aid government authorities in terms of speeding up the child-birth registration procedure, lowering the cost of registering a kid, and storing registration records for future use.</a:t>
                      </a:r>
                      <a:endParaRPr lang="en-US" dirty="0"/>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r>
                        <a:rPr lang="en-GB" sz="1800" kern="1200" dirty="0">
                          <a:solidFill>
                            <a:schemeClr val="dk1"/>
                          </a:solidFill>
                          <a:effectLst/>
                          <a:latin typeface="+mn-lt"/>
                          <a:ea typeface="+mn-ea"/>
                          <a:cs typeface="+mn-cs"/>
                        </a:rPr>
                        <a:t>The system aided in keeping track of the nation's population in terms of gender, children, and adults.</a:t>
                      </a:r>
                      <a:endParaRPr lang="en-NG" sz="1800" kern="1200" dirty="0">
                        <a:solidFill>
                          <a:schemeClr val="dk1"/>
                        </a:solidFill>
                        <a:effectLst/>
                        <a:latin typeface="+mn-lt"/>
                        <a:ea typeface="+mn-ea"/>
                        <a:cs typeface="+mn-cs"/>
                      </a:endParaRP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The system might possess security issues as was suggested for future research.</a:t>
                      </a:r>
                      <a:endParaRPr lang="en-NG" sz="1800" kern="1200" dirty="0">
                        <a:solidFill>
                          <a:schemeClr val="dk1"/>
                        </a:solidFill>
                        <a:effectLst/>
                        <a:latin typeface="+mn-lt"/>
                        <a:ea typeface="+mn-ea"/>
                        <a:cs typeface="+mn-cs"/>
                      </a:endParaRP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14638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Online Birth Registration &amp; Certification System.</a:t>
                      </a:r>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r>
                        <a:rPr lang="en-GB" sz="1800" kern="1200" dirty="0" err="1">
                          <a:solidFill>
                            <a:schemeClr val="dk1"/>
                          </a:solidFill>
                          <a:effectLst/>
                          <a:latin typeface="+mn-lt"/>
                          <a:ea typeface="+mn-ea"/>
                          <a:cs typeface="+mn-cs"/>
                        </a:rPr>
                        <a:t>Sonali</a:t>
                      </a:r>
                      <a:r>
                        <a:rPr lang="en-GB" sz="1800" kern="1200" dirty="0">
                          <a:solidFill>
                            <a:schemeClr val="dk1"/>
                          </a:solidFill>
                          <a:effectLst/>
                          <a:latin typeface="+mn-lt"/>
                          <a:ea typeface="+mn-ea"/>
                          <a:cs typeface="+mn-cs"/>
                        </a:rPr>
                        <a:t> (2021).</a:t>
                      </a:r>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The proposed web-based birth certificate system results in an easily and internationally accessible system, which speeds up the birth certificate issuance procedure.</a:t>
                      </a:r>
                      <a:endParaRPr lang="en-US" dirty="0"/>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r>
                        <a:rPr lang="en-GB" sz="1800" kern="1200" dirty="0">
                          <a:solidFill>
                            <a:schemeClr val="dk1"/>
                          </a:solidFill>
                          <a:effectLst/>
                          <a:latin typeface="+mn-lt"/>
                          <a:ea typeface="+mn-ea"/>
                          <a:cs typeface="+mn-cs"/>
                        </a:rPr>
                        <a:t>The system minimized paperwork for birth applications.</a:t>
                      </a:r>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An Internet connection is a must. Lack of network can create problems</a:t>
                      </a:r>
                      <a:endParaRPr lang="en-US" dirty="0"/>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146384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Development of a Web Application for Birth and Death Certificate Request.</a:t>
                      </a:r>
                      <a:endParaRPr lang="en-NG" sz="1800" kern="1200" dirty="0">
                        <a:solidFill>
                          <a:schemeClr val="dk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r>
                        <a:rPr lang="en-GB" sz="1800" kern="1200" dirty="0" err="1">
                          <a:solidFill>
                            <a:schemeClr val="dk1"/>
                          </a:solidFill>
                          <a:effectLst/>
                          <a:latin typeface="+mn-lt"/>
                          <a:ea typeface="+mn-ea"/>
                          <a:cs typeface="+mn-cs"/>
                        </a:rPr>
                        <a:t>Pelumi</a:t>
                      </a:r>
                      <a:r>
                        <a:rPr lang="en-GB" sz="1800" kern="1200" dirty="0">
                          <a:solidFill>
                            <a:schemeClr val="dk1"/>
                          </a:solidFill>
                          <a:effectLst/>
                          <a:latin typeface="+mn-lt"/>
                          <a:ea typeface="+mn-ea"/>
                          <a:cs typeface="+mn-cs"/>
                        </a:rPr>
                        <a:t> (2016). </a:t>
                      </a:r>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The project is intended to create a website where citizens can request birth and death certificates.</a:t>
                      </a:r>
                      <a:endParaRPr lang="en-US" dirty="0"/>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The system provided improved efficiency in obtaining certificates in a digital format.</a:t>
                      </a:r>
                      <a:endParaRPr lang="en-NG" sz="1800" kern="1200" dirty="0">
                        <a:solidFill>
                          <a:schemeClr val="dk1"/>
                        </a:solidFill>
                        <a:effectLst/>
                        <a:latin typeface="+mn-lt"/>
                        <a:ea typeface="+mn-ea"/>
                        <a:cs typeface="+mn-cs"/>
                      </a:endParaRPr>
                    </a:p>
                    <a:p>
                      <a:endParaRPr lang="en-NG" sz="1800" kern="1200" dirty="0">
                        <a:solidFill>
                          <a:schemeClr val="dk1"/>
                        </a:solidFill>
                        <a:effectLst/>
                        <a:latin typeface="+mn-lt"/>
                        <a:ea typeface="+mn-ea"/>
                        <a:cs typeface="+mn-cs"/>
                      </a:endParaRP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l"/>
                      <a:r>
                        <a:rPr lang="en-GB" sz="1800" kern="1200" dirty="0">
                          <a:solidFill>
                            <a:schemeClr val="dk1"/>
                          </a:solidFill>
                          <a:effectLst/>
                          <a:latin typeface="+mn-lt"/>
                          <a:ea typeface="+mn-ea"/>
                          <a:cs typeface="+mn-cs"/>
                        </a:rPr>
                        <a:t>The system was not deployed to maximize its efficiency.</a:t>
                      </a:r>
                      <a:endParaRPr lang="en-US" dirty="0"/>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734667993"/>
                  </a:ext>
                </a:extLst>
              </a:tr>
            </a:tbl>
          </a:graphicData>
        </a:graphic>
      </p:graphicFrame>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1616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a:xfrm>
            <a:off x="484045" y="136526"/>
            <a:ext cx="8208519" cy="823912"/>
          </a:xfrm>
        </p:spPr>
        <p:txBody>
          <a:bodyPr/>
          <a:lstStyle/>
          <a:p>
            <a:r>
              <a:rPr lang="en-US" b="1" dirty="0"/>
              <a:t>Research methodology</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a:xfrm>
            <a:off x="484045" y="825109"/>
            <a:ext cx="5183188" cy="823912"/>
          </a:xfrm>
        </p:spPr>
        <p:txBody>
          <a:bodyPr/>
          <a:lstStyle/>
          <a:p>
            <a:r>
              <a:rPr lang="en-US" dirty="0"/>
              <a:t>Choice of programming language</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484045" y="1845493"/>
            <a:ext cx="5070594" cy="2671762"/>
          </a:xfrm>
        </p:spPr>
        <p:txBody>
          <a:bodyPr>
            <a:normAutofit fontScale="92500" lnSpcReduction="10000"/>
          </a:bodyPr>
          <a:lstStyle/>
          <a:p>
            <a:pPr marL="0" indent="0" algn="just">
              <a:buNone/>
            </a:pPr>
            <a:r>
              <a:rPr lang="en-US" dirty="0"/>
              <a:t>This research project will be a web-based application built on a relational database architecture (SQLite). For frontend development, HTML (hypertext markup language), CSS (cascading style sheet), and JavaScript will be used, while Django (Python) will be used for backend programming</a:t>
            </a:r>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a:xfrm>
            <a:off x="6170612" y="825109"/>
            <a:ext cx="5183188" cy="823912"/>
          </a:xfrm>
        </p:spPr>
        <p:txBody>
          <a:bodyPr/>
          <a:lstStyle/>
          <a:p>
            <a:r>
              <a:rPr lang="en-US" dirty="0"/>
              <a:t>Method of data collection</a:t>
            </a:r>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a:xfrm>
            <a:off x="6155408" y="1845493"/>
            <a:ext cx="5657435" cy="3106429"/>
          </a:xfrm>
        </p:spPr>
        <p:txBody>
          <a:bodyPr>
            <a:normAutofit fontScale="92500" lnSpcReduction="10000"/>
          </a:bodyPr>
          <a:lstStyle/>
          <a:p>
            <a:pPr marL="0" indent="0" algn="just">
              <a:buNone/>
            </a:pPr>
            <a:r>
              <a:rPr lang="en-US" dirty="0"/>
              <a:t>Before developing any system, collecting data and facts about the existing system is critical to understand what is going on. This research was carried out using two methods.</a:t>
            </a:r>
            <a:endParaRPr lang="en-NG" dirty="0"/>
          </a:p>
          <a:p>
            <a:pPr marL="514350" indent="-514350" algn="just">
              <a:buFont typeface="+mj-lt"/>
              <a:buAutoNum type="romanLcPeriod"/>
            </a:pPr>
            <a:r>
              <a:rPr lang="en-US" dirty="0"/>
              <a:t>Observation of the Work Environment</a:t>
            </a:r>
            <a:endParaRPr lang="en-NG" dirty="0"/>
          </a:p>
          <a:p>
            <a:pPr marL="514350" indent="-514350" algn="just">
              <a:buFont typeface="+mj-lt"/>
              <a:buAutoNum type="romanLcPeriod"/>
            </a:pPr>
            <a:r>
              <a:rPr lang="en-US" dirty="0"/>
              <a:t>Documentation</a:t>
            </a:r>
            <a:r>
              <a:rPr lang="en-US" sz="2400" dirty="0"/>
              <a:t>. </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a:xfrm>
            <a:off x="4038600" y="6356350"/>
            <a:ext cx="4873388" cy="365125"/>
          </a:xfrm>
        </p:spPr>
        <p:txBody>
          <a:bodyPr/>
          <a:lstStyle/>
          <a:p>
            <a:pPr lvl="0">
              <a:defRPr/>
            </a:pPr>
            <a:r>
              <a:rPr lang="en-GB" dirty="0"/>
              <a:t>Central E-Birth Registration and Certificate Issuing System</a:t>
            </a:r>
            <a:endParaRPr lang="en-US" dirty="0">
              <a:solidFill>
                <a:prstClr val="black">
                  <a:tint val="75000"/>
                </a:prstClr>
              </a:solidFill>
              <a:latin typeface="Calibri" panose="020F0502020204030204"/>
            </a:endParaRP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FDE45BB6-A794-47CD-9A0D-6CC9D87EBB86}"/>
              </a:ext>
            </a:extLst>
          </p:cNvPr>
          <p:cNvPicPr>
            <a:picLocks noChangeAspect="1"/>
          </p:cNvPicPr>
          <p:nvPr/>
        </p:nvPicPr>
        <p:blipFill rotWithShape="1">
          <a:blip r:embed="rId2"/>
          <a:srcRect l="25604" t="2633" r="25604" b="1291"/>
          <a:stretch/>
        </p:blipFill>
        <p:spPr>
          <a:xfrm>
            <a:off x="4722526" y="3972067"/>
            <a:ext cx="2264995" cy="2352654"/>
          </a:xfrm>
          <a:prstGeom prst="ellipse">
            <a:avLst/>
          </a:prstGeom>
        </p:spPr>
      </p:pic>
    </p:spTree>
    <p:extLst>
      <p:ext uri="{BB962C8B-B14F-4D97-AF65-F5344CB8AC3E}">
        <p14:creationId xmlns:p14="http://schemas.microsoft.com/office/powerpoint/2010/main" val="2368709405"/>
      </p:ext>
    </p:extLst>
  </p:cSld>
  <p:clrMapOvr>
    <a:masterClrMapping/>
  </p:clrMapOvr>
</p:sld>
</file>

<file path=ppt/theme/theme1.xml><?xml version="1.0" encoding="utf-8"?>
<a:theme xmlns:a="http://schemas.openxmlformats.org/drawingml/2006/main" name="ShapesVTI">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A449C04-64B3-4403-94B7-8D2284C38D1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Shapes presentation</Template>
  <TotalTime>335</TotalTime>
  <Words>1198</Words>
  <Application>Microsoft Office PowerPoint</Application>
  <PresentationFormat>Widescreen</PresentationFormat>
  <Paragraphs>116</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Avenir Next LT Pro</vt:lpstr>
      <vt:lpstr>Calibri</vt:lpstr>
      <vt:lpstr>Times New Roman</vt:lpstr>
      <vt:lpstr>Tw Cen MT</vt:lpstr>
      <vt:lpstr>Wingdings</vt:lpstr>
      <vt:lpstr>ShapesVTI</vt:lpstr>
      <vt:lpstr>Central E-Birth Registration and Certificate Issuing System</vt:lpstr>
      <vt:lpstr>Table of Content</vt:lpstr>
      <vt:lpstr>Background of Study</vt:lpstr>
      <vt:lpstr>Statement of the Problem</vt:lpstr>
      <vt:lpstr>Aim and Objectives of the Study</vt:lpstr>
      <vt:lpstr>Significance of the Study</vt:lpstr>
      <vt:lpstr>Summary of literature review</vt:lpstr>
      <vt:lpstr>Summary of literature review</vt:lpstr>
      <vt:lpstr>Research methodology</vt:lpstr>
      <vt:lpstr>SYSTEM MODELING (USE CASE DIAGRAM)</vt:lpstr>
      <vt:lpstr>SYSTEM MODELING (CLASS DIAGRAM)</vt:lpstr>
      <vt:lpstr>SYSTEM MODELING (ACTIVITY DIAGRAM)</vt:lpstr>
      <vt:lpstr>PROPOSED INTERFACE DESIGN</vt:lpstr>
      <vt:lpstr>PROPOSED INTERFACE DESIGN</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Central E-Birth Registration and Certificate Issuing System</dc:title>
  <dc:creator>Richard Emmanuel</dc:creator>
  <cp:lastModifiedBy>Richard Emmanuel</cp:lastModifiedBy>
  <cp:revision>24</cp:revision>
  <dcterms:created xsi:type="dcterms:W3CDTF">2023-02-02T01:25:20Z</dcterms:created>
  <dcterms:modified xsi:type="dcterms:W3CDTF">2023-02-08T13:26:26Z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